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1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7"/>
            <a:ext cx="64366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900830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1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5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3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4" y="2657435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3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89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799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8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3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1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1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7" y="224492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&#1050;&#1072;&#1082;%20&#1055;&#1077;&#1090;&#1103;%20&#1055;&#1103;&#1090;&#1086;&#1095;&#1082;&#1080;&#1085;%20&#1057;&#1083;&#1086;&#1085;&#1080;&#1082;&#1086;&#1074;%20&#1057;&#1095;&#1080;&#1090;&#1072;&#1083;%20(1984)%20_%20How%20Peter%20Pyatochkin%20counted%20elephant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645024"/>
            <a:ext cx="7579176" cy="1008112"/>
          </a:xfrm>
        </p:spPr>
        <p:txBody>
          <a:bodyPr>
            <a:normAutofit/>
          </a:bodyPr>
          <a:lstStyle/>
          <a:p>
            <a:r>
              <a:rPr lang="ru-RU" sz="6000" dirty="0" err="1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Гиперактивность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869160"/>
            <a:ext cx="3759201" cy="1656184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Зыкова О.О.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ООШ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п.Калининский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14.03.2019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5"/>
            <a:ext cx="3816424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5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1512168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haroni" pitchFamily="2" charset="-79"/>
              </a:rPr>
              <a:t>Портрет </a:t>
            </a:r>
            <a:b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haroni" pitchFamily="2" charset="-79"/>
              </a:rPr>
            </a:br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haroni" pitchFamily="2" charset="-79"/>
              </a:rPr>
              <a:t>гиперактивного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Aharoni" pitchFamily="2" charset="-79"/>
              </a:rPr>
              <a:t> ребенка.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84887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3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2304256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Сферы </a:t>
            </a:r>
            <a:r>
              <a:rPr lang="ru-RU" sz="4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проявления </a:t>
            </a:r>
            <a:r>
              <a:rPr lang="ru-RU" sz="48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гиперактивности</a:t>
            </a:r>
            <a:r>
              <a:rPr lang="ru-RU" sz="4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: </a:t>
            </a:r>
            <a:br>
              <a:rPr lang="ru-RU" sz="4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endParaRPr lang="ru-RU" sz="4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323652"/>
            <a:ext cx="7137241" cy="350897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4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Дефицит внимания 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Повышенная </a:t>
            </a:r>
            <a:r>
              <a:rPr lang="ru-RU" sz="4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двигательная активность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Импульсивность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5936"/>
            <a:ext cx="3427581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2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136904" cy="4635877"/>
          </a:xfrm>
        </p:spPr>
        <p:txBody>
          <a:bodyPr>
            <a:normAutofit/>
          </a:bodyPr>
          <a:lstStyle/>
          <a:p>
            <a:pPr marL="68580" indent="0" algn="ctr">
              <a:spcAft>
                <a:spcPts val="0"/>
              </a:spcAft>
              <a:buNone/>
            </a:pPr>
            <a:r>
              <a:rPr lang="ru-RU" sz="44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Дефицит внимания-</a:t>
            </a:r>
            <a:r>
              <a:rPr lang="ru-RU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 это неспособность произвольно удерживать внимание определенное время.</a:t>
            </a:r>
          </a:p>
          <a:p>
            <a:pPr marL="68580" indent="0">
              <a:buNone/>
            </a:pPr>
            <a:endParaRPr lang="ru-RU" sz="4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6552728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62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36904" cy="115212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ea typeface="Times New Roman"/>
                <a:cs typeface="Segoe UI Semibold" pitchFamily="34" charset="0"/>
              </a:rPr>
              <a:t>Повышенная двигательная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ea typeface="Times New Roman"/>
                <a:cs typeface="Segoe UI Semibold" pitchFamily="34" charset="0"/>
              </a:rPr>
              <a:t>активность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136904" cy="391579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двигательная </a:t>
            </a:r>
            <a:r>
              <a:rPr lang="ru-RU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расторможенность, которая </a:t>
            </a:r>
            <a:r>
              <a:rPr lang="ru-RU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возникает, </a:t>
            </a:r>
            <a:r>
              <a:rPr lang="ru-RU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как следствие утомления и низкого тонуса.</a:t>
            </a:r>
            <a:endParaRPr lang="ru-RU" sz="4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453650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2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936104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Импульсивность</a:t>
            </a:r>
            <a:endParaRPr lang="ru-RU" sz="60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136904" cy="4563869"/>
          </a:xfrm>
        </p:spPr>
        <p:txBody>
          <a:bodyPr/>
          <a:lstStyle/>
          <a:p>
            <a:pPr marL="68580" indent="0" algn="ctr">
              <a:spcAft>
                <a:spcPts val="0"/>
              </a:spcAft>
              <a:buNone/>
            </a:pPr>
            <a:r>
              <a:rPr lang="ru-RU" sz="4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склонность </a:t>
            </a:r>
            <a:r>
              <a:rPr lang="ru-RU" sz="4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 поспешности, к совершению необдуманных поступков.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56992"/>
            <a:ext cx="6116191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9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7504" y="683059"/>
            <a:ext cx="3805758" cy="5689600"/>
          </a:xfrm>
        </p:spPr>
        <p:txBody>
          <a:bodyPr>
            <a:noAutofit/>
          </a:bodyPr>
          <a:lstStyle/>
          <a:p>
            <a:pPr marL="72000">
              <a:spcBef>
                <a:spcPts val="600"/>
              </a:spcBef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Большую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часть дня «не сидит на месте», предпочитает подвижные игры пассивным (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пазлы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конструкторы), но если его заинтересовать — может и книжку с мамой почитать, и тот же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пазл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собрать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72000">
              <a:spcBef>
                <a:spcPts val="600"/>
              </a:spcBef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Быстро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много говорит, задает бесконечное количество вопросов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72000">
              <a:spcBef>
                <a:spcPts val="600"/>
              </a:spcBef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Для него нарушение сна и пищеварения (кишечные расстройства) — скорее исключение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72000">
              <a:spcBef>
                <a:spcPts val="600"/>
              </a:spcBef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активный не везде. К примеру, беспокойный и непоседливый дома, но спокойный — в садике, в гостях у малознакомых людей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72000">
              <a:spcBef>
                <a:spcPts val="600"/>
              </a:spcBef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 неагрессивный. То есть случайно или в пылу конфликта может и наподдать «коллеге по песочнице», но сам редко провоцирует скандал.</a:t>
            </a:r>
          </a:p>
          <a:p>
            <a:pPr marL="68580" indent="0" algn="ctr">
              <a:buNone/>
            </a:pPr>
            <a:endParaRPr lang="ru-RU" sz="7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4139952" y="478241"/>
            <a:ext cx="4896543" cy="6465431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marL="0">
              <a:lnSpc>
                <a:spcPct val="120000"/>
              </a:lnSpc>
              <a:spcBef>
                <a:spcPts val="600"/>
              </a:spcBef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5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постоянном движении и просто не может себя контролировать, то есть даже если он устал, он продолжает двигаться, а выбившись из сил окончательно, плачет и </a:t>
            </a:r>
            <a:r>
              <a:rPr lang="ru-RU" sz="5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истерит</a:t>
            </a: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>
              <a:lnSpc>
                <a:spcPct val="120000"/>
              </a:lnSpc>
              <a:spcBef>
                <a:spcPts val="600"/>
              </a:spcBef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</a:t>
            </a:r>
            <a:r>
              <a:rPr lang="ru-RU" sz="5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много говорит, глотает слова, перебивает, не дослушивает. Задает миллион вопросов, но редко выслушивает ответы на них.</a:t>
            </a:r>
          </a:p>
          <a:p>
            <a:pPr marL="0">
              <a:lnSpc>
                <a:spcPct val="120000"/>
              </a:lnSpc>
              <a:spcBef>
                <a:spcPts val="600"/>
              </a:spcBef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5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уложить спать, а если спит, то урывками, беспокойно. У него часто кишечные расстройства. Всевозможные аллергии не редкость.</a:t>
            </a:r>
          </a:p>
          <a:p>
            <a:pPr marL="0">
              <a:lnSpc>
                <a:spcPct val="120000"/>
              </a:lnSpc>
              <a:spcBef>
                <a:spcPts val="600"/>
              </a:spcBef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— неуправляемый, при этом он абсолютно не реагирует на запреты и ограничения. И в любых условиях (дом, магазин, детсад, детская площадка) ведет себя одинаково активно.</a:t>
            </a:r>
          </a:p>
          <a:p>
            <a:pPr marL="0">
              <a:lnSpc>
                <a:spcPct val="120000"/>
              </a:lnSpc>
              <a:spcBef>
                <a:spcPts val="600"/>
              </a:spcBef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5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провоцирует конфликты. Не контролирует свою агрессию — дерется, кусается, толкается, причем пускает в ход подручные средства: палки, </a:t>
            </a: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камни…</a:t>
            </a:r>
          </a:p>
          <a:p>
            <a:pPr marL="0">
              <a:lnSpc>
                <a:spcPct val="120000"/>
              </a:lnSpc>
              <a:spcBef>
                <a:spcPts val="600"/>
              </a:spcBef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5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 от одного незавершенного действия к другому.</a:t>
            </a:r>
          </a:p>
          <a:p>
            <a:pPr marL="0">
              <a:lnSpc>
                <a:spcPct val="120000"/>
              </a:lnSpc>
              <a:spcBef>
                <a:spcPts val="600"/>
              </a:spcBef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5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теряет вещи, необходимые в детском саду, школе, дома, на улице.</a:t>
            </a:r>
          </a:p>
          <a:p>
            <a:pPr marL="0">
              <a:lnSpc>
                <a:spcPct val="120000"/>
              </a:lnSpc>
              <a:spcBef>
                <a:spcPts val="600"/>
              </a:spcBef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</a:t>
            </a:r>
            <a:r>
              <a:rPr lang="ru-RU" sz="5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совершает опасные действия, не задумываясь о последствиях, но приключений или острых ощущений специально не ищет (например, выбегает на улицу, не оглядываясь по сторонам).</a:t>
            </a:r>
          </a:p>
          <a:p>
            <a:pPr marL="68580" indent="0"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920" y="219160"/>
            <a:ext cx="316336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68580" lvl="0" algn="ctr">
              <a:spcBef>
                <a:spcPct val="20000"/>
              </a:spcBef>
              <a:buClr>
                <a:srgbClr val="B83D68"/>
              </a:buClr>
              <a:buSzPct val="76000"/>
            </a:pPr>
            <a:r>
              <a:rPr lang="ru-RU" sz="2400" b="1" dirty="0">
                <a:solidFill>
                  <a:srgbClr val="B83D68">
                    <a:lumMod val="75000"/>
                  </a:srgbClr>
                </a:solidFill>
              </a:rPr>
              <a:t>Активный ребенок: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50824" y="219159"/>
            <a:ext cx="439248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B83D68"/>
              </a:buClr>
              <a:buSzPct val="76000"/>
            </a:pPr>
            <a:r>
              <a:rPr lang="ru-RU" sz="2400" b="1" dirty="0" err="1">
                <a:solidFill>
                  <a:srgbClr val="B13F9A">
                    <a:lumMod val="75000"/>
                  </a:srgbClr>
                </a:solidFill>
              </a:rPr>
              <a:t>Гиперактивный</a:t>
            </a:r>
            <a:r>
              <a:rPr lang="ru-RU" sz="2400" b="1" dirty="0">
                <a:solidFill>
                  <a:srgbClr val="B13F9A">
                    <a:lumMod val="75000"/>
                  </a:srgbClr>
                </a:solidFill>
              </a:rPr>
              <a:t> ребенок:</a:t>
            </a:r>
          </a:p>
        </p:txBody>
      </p:sp>
    </p:spTree>
    <p:extLst>
      <p:ext uri="{BB962C8B-B14F-4D97-AF65-F5344CB8AC3E}">
        <p14:creationId xmlns:p14="http://schemas.microsoft.com/office/powerpoint/2010/main" val="156395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08912" cy="792088"/>
          </a:xfrm>
        </p:spPr>
        <p:txBody>
          <a:bodyPr>
            <a:noAutofit/>
          </a:bodyPr>
          <a:lstStyle/>
          <a:p>
            <a:pPr algn="ctr"/>
            <a:r>
              <a:rPr lang="ru-RU" sz="54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Социальный </a:t>
            </a:r>
            <a:r>
              <a:rPr lang="ru-RU" sz="5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прогноз</a:t>
            </a:r>
            <a:r>
              <a:rPr lang="ru-RU" sz="54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:</a:t>
            </a:r>
            <a:endParaRPr lang="ru-RU" sz="5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89251"/>
            <a:ext cx="8208912" cy="290768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</a:pPr>
            <a:r>
              <a:rPr lang="ru-RU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Школьная 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</a:t>
            </a: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успешность</a:t>
            </a:r>
            <a:endParaRPr lang="ru-RU" sz="36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Межличностные 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конфликты</a:t>
            </a:r>
            <a:endParaRPr lang="ru-RU" sz="36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Утрата 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социальных связей</a:t>
            </a:r>
            <a:endParaRPr lang="ru-RU" sz="36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Раннее </a:t>
            </a:r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употребление ПАВ, алкоголя</a:t>
            </a:r>
            <a:endParaRPr lang="ru-RU" sz="36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36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Социальная </a:t>
            </a:r>
            <a:r>
              <a:rPr lang="ru-RU" sz="3600" i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дезадаптация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09120"/>
            <a:ext cx="3600400" cy="210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7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36904" cy="1224136"/>
          </a:xfrm>
        </p:spPr>
        <p:txBody>
          <a:bodyPr>
            <a:noAutofit/>
          </a:bodyPr>
          <a:lstStyle/>
          <a:p>
            <a:pPr lvl="0" algn="ctr">
              <a:spcAft>
                <a:spcPts val="0"/>
              </a:spcAft>
            </a:pPr>
            <a:r>
              <a:rPr lang="ru-RU" sz="3600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КАК </a:t>
            </a:r>
            <a:r>
              <a:rPr lang="ru-RU" sz="3600" b="1" i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ПОМОЧЬ ГИПЕРАКТИВНОМУ </a:t>
            </a:r>
            <a:r>
              <a:rPr lang="ru-RU" sz="3600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РЕБЕНКУ</a:t>
            </a:r>
            <a:endParaRPr lang="ru-RU" b="1" i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136904" cy="460851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Развитие </a:t>
            </a:r>
            <a:r>
              <a:rPr lang="ru-RU" sz="3200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дефицитарных</a:t>
            </a:r>
            <a:r>
              <a:rPr lang="ru-RU" sz="3200" i="1" dirty="0">
                <a:solidFill>
                  <a:srgbClr val="000000"/>
                </a:solidFill>
                <a:latin typeface="Times New Roman"/>
                <a:ea typeface="Times New Roman"/>
              </a:rPr>
              <a:t> функций (внимание, контроль поведения, двигательный контроль);</a:t>
            </a:r>
            <a:endParaRPr lang="ru-RU" sz="3200" i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Отработка </a:t>
            </a:r>
            <a:r>
              <a:rPr lang="ru-RU" sz="3200" i="1" dirty="0">
                <a:solidFill>
                  <a:srgbClr val="000000"/>
                </a:solidFill>
                <a:latin typeface="Times New Roman"/>
                <a:ea typeface="Times New Roman"/>
              </a:rPr>
              <a:t>конкретных навыков </a:t>
            </a:r>
            <a:r>
              <a:rPr lang="ru-RU" sz="32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взаимодействия </a:t>
            </a:r>
            <a:r>
              <a:rPr lang="ru-RU" sz="3200" i="1" dirty="0">
                <a:solidFill>
                  <a:srgbClr val="000000"/>
                </a:solidFill>
                <a:latin typeface="Times New Roman"/>
                <a:ea typeface="Times New Roman"/>
              </a:rPr>
              <a:t>со взрослыми </a:t>
            </a:r>
            <a:endParaRPr lang="ru-RU" sz="3200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sz="3200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и </a:t>
            </a:r>
            <a:r>
              <a:rPr lang="ru-RU" sz="3200" i="1" dirty="0">
                <a:solidFill>
                  <a:srgbClr val="000000"/>
                </a:solidFill>
                <a:latin typeface="Times New Roman"/>
                <a:ea typeface="Times New Roman"/>
              </a:rPr>
              <a:t>сверстниками;</a:t>
            </a:r>
            <a:endParaRPr lang="ru-RU" sz="3200" i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 </a:t>
            </a:r>
            <a:r>
              <a:rPr lang="ru-RU" sz="3200" i="1" dirty="0">
                <a:solidFill>
                  <a:srgbClr val="000000"/>
                </a:solidFill>
                <a:latin typeface="Times New Roman"/>
                <a:ea typeface="Times New Roman"/>
              </a:rPr>
              <a:t>необходимости должна осуществляться работа с гневом.</a:t>
            </a:r>
            <a:endParaRPr lang="ru-RU" sz="3200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17032"/>
            <a:ext cx="223224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992888" cy="1584176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«СКОРАЯ ПОМОЩЬ»</a:t>
            </a:r>
            <a:b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</a:b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82453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64896" cy="792088"/>
          </a:xfrm>
        </p:spPr>
        <p:txBody>
          <a:bodyPr>
            <a:normAutofit/>
          </a:bodyPr>
          <a:lstStyle/>
          <a:p>
            <a:pPr algn="ctr"/>
            <a:r>
              <a:rPr lang="ru-RU" b="1" i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Игры для </a:t>
            </a:r>
            <a:r>
              <a:rPr lang="ru-RU" b="1" i="1" u="sng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гиперактивных</a:t>
            </a:r>
            <a:r>
              <a:rPr lang="ru-RU" b="1" i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детей</a:t>
            </a:r>
            <a:endParaRPr lang="ru-RU" i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752528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"Чужими глазами"</a:t>
            </a:r>
            <a:br>
              <a:rPr lang="ru-RU" sz="4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</a:b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"</a:t>
            </a:r>
            <a:r>
              <a:rPr lang="ru-RU" sz="44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Головомяч</a:t>
            </a:r>
            <a:r>
              <a:rPr lang="ru-RU" sz="4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"</a:t>
            </a:r>
            <a:endParaRPr lang="ru-RU" sz="4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68960"/>
            <a:ext cx="4824536" cy="350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8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1" y="404664"/>
            <a:ext cx="7024744" cy="936104"/>
          </a:xfrm>
        </p:spPr>
        <p:txBody>
          <a:bodyPr>
            <a:normAutofit/>
          </a:bodyPr>
          <a:lstStyle/>
          <a:p>
            <a:pPr algn="ctr"/>
            <a:r>
              <a:rPr lang="ru-RU" sz="4400" b="1" i="1" u="sng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«Подари улыбку» </a:t>
            </a:r>
            <a:endParaRPr lang="ru-RU" sz="44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248472" cy="29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888432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70276"/>
            <a:ext cx="4248472" cy="225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70276"/>
            <a:ext cx="3888432" cy="225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0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2474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064896" cy="5283949"/>
          </a:xfrm>
        </p:spPr>
        <p:txBody>
          <a:bodyPr/>
          <a:lstStyle/>
          <a:p>
            <a:pPr marL="68580" indent="0" algn="ctr">
              <a:buNone/>
            </a:pPr>
            <a:r>
              <a:rPr lang="ru-RU" sz="3600" i="1" dirty="0" smtClean="0">
                <a:solidFill>
                  <a:srgbClr val="1C94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3600" i="1" dirty="0">
                <a:solidFill>
                  <a:srgbClr val="1C94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наших руках возможность создавать для ребенка такую атмосферу, в которой он будет чувствовать себя безопасно, успешно и комфортно</a:t>
            </a:r>
            <a:r>
              <a:rPr lang="ru-RU" sz="3600" i="1" dirty="0" smtClean="0">
                <a:solidFill>
                  <a:srgbClr val="1C94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68580" indent="0" algn="r">
              <a:buNone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Спасибо за внимание!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698477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3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1050925"/>
            <a:ext cx="4829175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8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1" y="1027664"/>
            <a:ext cx="702474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7560840" cy="5832648"/>
          </a:xfrm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ru-RU" sz="3500" b="1" dirty="0" err="1">
                <a:latin typeface="Times New Roman"/>
                <a:ea typeface="Calibri"/>
                <a:cs typeface="Times New Roman"/>
              </a:rPr>
              <a:t>Синдро́м</a:t>
            </a:r>
            <a:r>
              <a:rPr lang="ru-RU" sz="35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500" b="1" dirty="0" err="1">
                <a:latin typeface="Times New Roman"/>
                <a:ea typeface="Calibri"/>
                <a:cs typeface="Times New Roman"/>
              </a:rPr>
              <a:t>дефици́та</a:t>
            </a:r>
            <a:r>
              <a:rPr lang="ru-RU" sz="35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500" b="1" dirty="0" err="1">
                <a:latin typeface="Times New Roman"/>
                <a:ea typeface="Calibri"/>
                <a:cs typeface="Times New Roman"/>
              </a:rPr>
              <a:t>внима́ния</a:t>
            </a:r>
            <a:r>
              <a:rPr lang="ru-RU" sz="3500" b="1" dirty="0">
                <a:latin typeface="Times New Roman"/>
                <a:ea typeface="Calibri"/>
                <a:cs typeface="Times New Roman"/>
              </a:rPr>
              <a:t> и </a:t>
            </a:r>
            <a:r>
              <a:rPr lang="ru-RU" sz="3500" b="1" dirty="0" err="1">
                <a:latin typeface="Times New Roman"/>
                <a:ea typeface="Calibri"/>
                <a:cs typeface="Times New Roman"/>
              </a:rPr>
              <a:t>гиперакти́вности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 </a:t>
            </a:r>
          </a:p>
          <a:p>
            <a:pPr marL="68580" indent="0">
              <a:buNone/>
            </a:pP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marL="6858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(англ. </a:t>
            </a:r>
            <a:r>
              <a:rPr lang="en-US" sz="3600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Attention-Deficit/Hyperactivity Disorder (ADHD)</a:t>
            </a:r>
            <a:r>
              <a:rPr lang="en-US" sz="3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3600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сокр</a:t>
            </a:r>
            <a:r>
              <a:rPr lang="en-US" sz="3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 </a:t>
            </a:r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СДВГ</a:t>
            </a:r>
            <a:r>
              <a:rPr lang="ru-RU" sz="3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) – </a:t>
            </a:r>
            <a:r>
              <a:rPr lang="ru-RU" sz="3600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неврологическо</a:t>
            </a:r>
            <a:r>
              <a:rPr lang="ru-RU" sz="3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– поведенческое расстройство развития, начинающееся в детском возрасте. Проявляется такими симптомами, как трудности концентрации внимания, </a:t>
            </a:r>
            <a:r>
              <a:rPr lang="ru-RU" sz="36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гиперактивность</a:t>
            </a:r>
            <a:r>
              <a:rPr lang="ru-RU" sz="3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и плохо управляемая импульсивность</a:t>
            </a:r>
            <a:r>
              <a:rPr lang="ru-RU" sz="3600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24744" cy="1152128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Признаки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заболевания</a:t>
            </a:r>
            <a:r>
              <a:rPr lang="ru-RU" sz="31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</a:t>
            </a:r>
            <a:r>
              <a:rPr lang="ru-RU" sz="27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27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304311" cy="5574059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4500" u="sng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Плохая </a:t>
            </a:r>
            <a:r>
              <a:rPr lang="ru-RU" sz="4500" u="sng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память;</a:t>
            </a:r>
            <a:endParaRPr lang="ru-RU" sz="4500" u="sng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4500" u="sng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Избыточная </a:t>
            </a:r>
            <a:r>
              <a:rPr lang="ru-RU" sz="4500" u="sng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двигательная активность;</a:t>
            </a:r>
            <a:endParaRPr lang="ru-RU" sz="4500" u="sng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4500" u="sng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Неумение </a:t>
            </a:r>
            <a:r>
              <a:rPr lang="ru-RU" sz="4500" u="sng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сосредотачиваться на одном деле или задании;</a:t>
            </a:r>
            <a:endParaRPr lang="ru-RU" sz="4500" u="sng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4500" u="sng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Повышенная </a:t>
            </a:r>
            <a:r>
              <a:rPr lang="ru-RU" sz="4500" u="sng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эмоциональность;</a:t>
            </a:r>
            <a:endParaRPr lang="ru-RU" sz="4500" u="sng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4500" u="sng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Вспыльчивость</a:t>
            </a:r>
            <a:r>
              <a:rPr lang="ru-RU" sz="4500" u="sng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, гневливость, раздражительность, плаксивость;</a:t>
            </a:r>
            <a:endParaRPr lang="ru-RU" sz="4500" u="sng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4500" u="sng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Проблемы </a:t>
            </a:r>
            <a:r>
              <a:rPr lang="ru-RU" sz="4500" u="sng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со сном и аппетитом;</a:t>
            </a:r>
            <a:endParaRPr lang="ru-RU" sz="4500" u="sng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4500" u="sng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Затруднённое </a:t>
            </a:r>
            <a:r>
              <a:rPr lang="ru-RU" sz="4500" u="sng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общение со сверстниками;</a:t>
            </a:r>
            <a:endParaRPr lang="ru-RU" sz="4500" u="sng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4500" u="sng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Неспособность </a:t>
            </a:r>
            <a:r>
              <a:rPr lang="ru-RU" sz="4500" u="sng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правильно сформулировать или донести свою мысль;</a:t>
            </a:r>
            <a:endParaRPr lang="ru-RU" sz="4500" u="sng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4500" u="sng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Отвлечённость</a:t>
            </a:r>
            <a:r>
              <a:rPr lang="ru-RU" sz="4500" u="sng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, растерянность, неряшливость, неуклюжесть;</a:t>
            </a:r>
            <a:endParaRPr lang="ru-RU" sz="4500" u="sng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4500" u="sng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Заниженная </a:t>
            </a:r>
            <a:r>
              <a:rPr lang="ru-RU" sz="4500" u="sng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самооценка.</a:t>
            </a:r>
            <a:endParaRPr lang="ru-RU" sz="4500" u="sng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" name="Picture 11" descr="l1_golovol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9205" y="4581525"/>
            <a:ext cx="1470642" cy="17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7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848872" cy="1368152"/>
          </a:xfrm>
        </p:spPr>
        <p:txBody>
          <a:bodyPr>
            <a:noAutofit/>
          </a:bodyPr>
          <a:lstStyle/>
          <a:p>
            <a:pPr algn="ctr"/>
            <a:r>
              <a:rPr lang="ru-RU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Причины формирования синдрома дефицита внимания</a:t>
            </a:r>
            <a:endParaRPr lang="ru-RU" sz="4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7920880" cy="405981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Генетическая 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предрасположенность;</a:t>
            </a:r>
            <a:endParaRPr lang="ru-RU" sz="32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Проблемы 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во время  вынашивании плода;</a:t>
            </a:r>
            <a:endParaRPr lang="ru-RU" sz="32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Родовые травмы 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головы;</a:t>
            </a:r>
            <a:endParaRPr lang="ru-RU" sz="32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5" descr="гиперактивность, гиперактивный ребе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144" y="3140968"/>
            <a:ext cx="2411412" cy="331236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64" y="3789040"/>
            <a:ext cx="378639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53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1" y="404664"/>
            <a:ext cx="7024744" cy="936104"/>
          </a:xfrm>
        </p:spPr>
        <p:txBody>
          <a:bodyPr>
            <a:normAutofit/>
          </a:bodyPr>
          <a:lstStyle/>
          <a:p>
            <a:pPr algn="ctr"/>
            <a:r>
              <a:rPr lang="ru-RU" sz="5400" b="1" i="1" u="sng" dirty="0"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С</a:t>
            </a:r>
            <a:r>
              <a:rPr lang="ru-RU" sz="5400" b="1" i="1" u="sng" dirty="0" smtClean="0"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Calibri"/>
                <a:cs typeface="Times New Roman"/>
              </a:rPr>
              <a:t>оциальные факторы</a:t>
            </a:r>
            <a:endParaRPr lang="ru-RU" sz="5400" b="1" i="1" u="sng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7992888" cy="489654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800" b="1" i="1" u="sng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Алкоголизм </a:t>
            </a:r>
            <a:r>
              <a:rPr lang="ru-RU" sz="2800" b="1" i="1" u="sng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или наркомания одного из родителей;</a:t>
            </a:r>
            <a:endParaRPr lang="ru-RU" sz="2800" b="1" i="1" u="sng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i="1" u="sng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Тяжёлая </a:t>
            </a:r>
            <a:r>
              <a:rPr lang="ru-RU" sz="2800" b="1" i="1" u="sng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психоэмоциональная обстановка в доме;</a:t>
            </a:r>
            <a:endParaRPr lang="ru-RU" sz="2800" b="1" i="1" u="sng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i="1" u="sng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Физическое </a:t>
            </a:r>
            <a:r>
              <a:rPr lang="ru-RU" sz="2800" b="1" i="1" u="sng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насилие, побои;</a:t>
            </a:r>
            <a:endParaRPr lang="ru-RU" sz="2800" b="1" i="1" u="sng" dirty="0">
              <a:solidFill>
                <a:schemeClr val="accent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i="1" u="sng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Смерть </a:t>
            </a:r>
            <a:r>
              <a:rPr lang="ru-RU" sz="2800" b="1" i="1" u="sng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или тяжёлая болезнь </a:t>
            </a:r>
            <a:r>
              <a:rPr lang="ru-RU" sz="2800" b="1" i="1" u="sng" dirty="0" smtClean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близкого </a:t>
            </a:r>
            <a:r>
              <a:rPr lang="ru-RU" sz="2800" b="1" i="1" u="sng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человека.</a:t>
            </a:r>
            <a:endParaRPr lang="ru-RU" sz="2800" b="1" i="1" u="sng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93096"/>
            <a:ext cx="4464496" cy="214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1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672699" cy="1296144"/>
          </a:xfrm>
        </p:spPr>
        <p:txBody>
          <a:bodyPr>
            <a:noAutofit/>
          </a:bodyPr>
          <a:lstStyle/>
          <a:p>
            <a:pPr algn="ctr"/>
            <a:r>
              <a:rPr lang="ru-RU" sz="4400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Что же такое «</a:t>
            </a:r>
            <a:r>
              <a:rPr lang="ru-RU" sz="4400" b="1" i="1" u="sn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гиперактивность</a:t>
            </a:r>
            <a:r>
              <a:rPr lang="ru-RU" sz="4400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»?</a:t>
            </a:r>
            <a:endParaRPr lang="ru-RU" sz="4400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7992888" cy="439248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4400" b="1" i="1" dirty="0" smtClean="0">
                <a:solidFill>
                  <a:schemeClr val="accent1"/>
                </a:solidFill>
                <a:latin typeface="Times New Roman"/>
                <a:ea typeface="Times New Roman"/>
              </a:rPr>
              <a:t>«</a:t>
            </a:r>
            <a:r>
              <a:rPr lang="ru-RU" sz="4400" b="1" i="1" dirty="0" err="1" smtClean="0">
                <a:solidFill>
                  <a:schemeClr val="accent1"/>
                </a:solidFill>
                <a:latin typeface="Times New Roman"/>
                <a:ea typeface="Times New Roman"/>
              </a:rPr>
              <a:t>Гипер</a:t>
            </a:r>
            <a:r>
              <a:rPr lang="ru-RU" sz="4400" b="1" i="1" dirty="0" smtClean="0">
                <a:solidFill>
                  <a:schemeClr val="accent1"/>
                </a:solidFill>
                <a:latin typeface="Times New Roman"/>
                <a:ea typeface="Times New Roman"/>
              </a:rPr>
              <a:t>...»- </a:t>
            </a:r>
            <a:r>
              <a:rPr lang="ru-RU" sz="3600" b="1" i="1" dirty="0" smtClean="0">
                <a:solidFill>
                  <a:schemeClr val="accent1"/>
                </a:solidFill>
                <a:latin typeface="Times New Roman"/>
                <a:ea typeface="Times New Roman"/>
              </a:rPr>
              <a:t>это  превышение нормы</a:t>
            </a:r>
          </a:p>
          <a:p>
            <a:pPr>
              <a:spcAft>
                <a:spcPts val="0"/>
              </a:spcAft>
            </a:pPr>
            <a:r>
              <a:rPr lang="ru-RU" sz="4000" b="1" i="1" dirty="0" smtClean="0">
                <a:solidFill>
                  <a:schemeClr val="accent1"/>
                </a:solidFill>
                <a:latin typeface="Times New Roman"/>
                <a:ea typeface="Times New Roman"/>
              </a:rPr>
              <a:t>«Активный» </a:t>
            </a:r>
            <a:r>
              <a:rPr lang="ru-RU" sz="1600" b="1" i="1" dirty="0" smtClean="0">
                <a:solidFill>
                  <a:schemeClr val="accent1"/>
                </a:solidFill>
                <a:latin typeface="Times New Roman"/>
                <a:ea typeface="Times New Roman"/>
              </a:rPr>
              <a:t>– </a:t>
            </a:r>
            <a:r>
              <a:rPr lang="ru-RU" sz="3600" b="1" i="1" dirty="0" smtClean="0">
                <a:solidFill>
                  <a:schemeClr val="accent1"/>
                </a:solidFill>
                <a:latin typeface="Times New Roman"/>
                <a:ea typeface="Times New Roman"/>
              </a:rPr>
              <a:t>это  </a:t>
            </a:r>
            <a:r>
              <a:rPr lang="ru-RU" sz="3600" b="1" i="1" dirty="0">
                <a:solidFill>
                  <a:schemeClr val="accent1"/>
                </a:solidFill>
                <a:latin typeface="Times New Roman"/>
                <a:ea typeface="Times New Roman"/>
              </a:rPr>
              <a:t>"действенный, деятельный”.</a:t>
            </a:r>
          </a:p>
          <a:p>
            <a:pPr marL="68580" indent="0">
              <a:buNone/>
            </a:pP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Picture 12" descr="baby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027216"/>
            <a:ext cx="2160240" cy="230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99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1" y="620688"/>
            <a:ext cx="7024744" cy="3024336"/>
          </a:xfrm>
        </p:spPr>
        <p:txBody>
          <a:bodyPr>
            <a:noAutofit/>
          </a:bodyPr>
          <a:lstStyle/>
          <a:p>
            <a:pPr algn="ctr"/>
            <a:r>
              <a:rPr lang="ru-RU" sz="7200" b="1" u="sng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</a:t>
            </a:r>
            <a:r>
              <a:rPr lang="ru-RU" sz="7200" u="sng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u="sng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7200" u="sng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22098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96952"/>
            <a:ext cx="489654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6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583</Words>
  <Application>Microsoft Office PowerPoint</Application>
  <PresentationFormat>Экран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Остин</vt:lpstr>
      <vt:lpstr>Гиперактивность</vt:lpstr>
      <vt:lpstr>«Подари улыбку» </vt:lpstr>
      <vt:lpstr>Презентация PowerPoint</vt:lpstr>
      <vt:lpstr>Презентация PowerPoint</vt:lpstr>
      <vt:lpstr>    Признаки заболевания: </vt:lpstr>
      <vt:lpstr>Причины формирования синдрома дефицита внимания</vt:lpstr>
      <vt:lpstr>Социальные факторы</vt:lpstr>
      <vt:lpstr>Что же такое «гиперактивность»?</vt:lpstr>
      <vt:lpstr>Эксперимент </vt:lpstr>
      <vt:lpstr>Портрет  гиперактивного ребенка.</vt:lpstr>
      <vt:lpstr>Сферы проявления гиперактивности:  </vt:lpstr>
      <vt:lpstr>Презентация PowerPoint</vt:lpstr>
      <vt:lpstr>Повышенная двигательная активность</vt:lpstr>
      <vt:lpstr>Импульсивность</vt:lpstr>
      <vt:lpstr>Презентация PowerPoint</vt:lpstr>
      <vt:lpstr>Социальный прогноз:</vt:lpstr>
      <vt:lpstr>КАК ПОМОЧЬ ГИПЕРАКТИВНОМУ РЕБЕНКУ</vt:lpstr>
      <vt:lpstr>«СКОРАЯ ПОМОЩЬ» </vt:lpstr>
      <vt:lpstr>Игры для гиперактивных детей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Гиперактивность</dc:title>
  <dc:creator>Василий Зыков</dc:creator>
  <cp:lastModifiedBy>user1</cp:lastModifiedBy>
  <cp:revision>25</cp:revision>
  <dcterms:created xsi:type="dcterms:W3CDTF">2019-03-07T18:03:08Z</dcterms:created>
  <dcterms:modified xsi:type="dcterms:W3CDTF">2019-03-14T06:21:26Z</dcterms:modified>
</cp:coreProperties>
</file>